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4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54C-759F-423C-9D22-13830390EAC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DDD2-9F86-482D-8AF4-F8A0864E73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3307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54C-759F-423C-9D22-13830390EAC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DDD2-9F86-482D-8AF4-F8A0864E73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266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54C-759F-423C-9D22-13830390EAC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DDD2-9F86-482D-8AF4-F8A0864E73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325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54C-759F-423C-9D22-13830390EAC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DDD2-9F86-482D-8AF4-F8A0864E73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892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54C-759F-423C-9D22-13830390EAC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DDD2-9F86-482D-8AF4-F8A0864E73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651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54C-759F-423C-9D22-13830390EAC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DDD2-9F86-482D-8AF4-F8A0864E73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311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54C-759F-423C-9D22-13830390EAC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DDD2-9F86-482D-8AF4-F8A0864E73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272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54C-759F-423C-9D22-13830390EAC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DDD2-9F86-482D-8AF4-F8A0864E73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19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54C-759F-423C-9D22-13830390EAC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DDD2-9F86-482D-8AF4-F8A0864E73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3837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54C-759F-423C-9D22-13830390EAC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DDD2-9F86-482D-8AF4-F8A0864E73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2629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54C-759F-423C-9D22-13830390EAC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DDD2-9F86-482D-8AF4-F8A0864E73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94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6854C-759F-423C-9D22-13830390EAC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1DDD2-9F86-482D-8AF4-F8A0864E73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626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ynod@archidiecezja.wroc.p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B42A26-1E59-0BC9-0B33-D86DEE5C7B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75852"/>
            <a:ext cx="9144000" cy="2425581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pl-PL" sz="4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Uczyńcie wszystko, </a:t>
            </a:r>
            <a:br>
              <a:rPr lang="pl-PL" sz="4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pl-PL" sz="4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 wam powie Syn</a:t>
            </a:r>
            <a:br>
              <a:rPr lang="pl-PL" sz="4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BA27D58-5089-2755-652A-61E4C6855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2147"/>
            <a:ext cx="9144000" cy="627062"/>
          </a:xfrm>
        </p:spPr>
        <p:txBody>
          <a:bodyPr/>
          <a:lstStyle/>
          <a:p>
            <a:pPr algn="ctr"/>
            <a:r>
              <a:rPr lang="pl-PL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komunia – formacja – misja</a:t>
            </a:r>
            <a:endParaRPr lang="pl-PL" sz="3200" dirty="0">
              <a:effectLst/>
            </a:endParaRPr>
          </a:p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6D76069-50E8-6DB4-D056-DC8C41B9F575}"/>
              </a:ext>
            </a:extLst>
          </p:cNvPr>
          <p:cNvSpPr txBox="1"/>
          <p:nvPr/>
        </p:nvSpPr>
        <p:spPr>
          <a:xfrm>
            <a:off x="632460" y="1113969"/>
            <a:ext cx="1092707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Diecezjalny synod o nawróceniu </a:t>
            </a:r>
            <a:br>
              <a:rPr lang="pl-PL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pl-PL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 odnowie życia Kościoła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97276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F0EF16-BA0E-C0A9-0305-190D21260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912" y="715433"/>
            <a:ext cx="10951528" cy="770468"/>
          </a:xfrm>
        </p:spPr>
        <p:txBody>
          <a:bodyPr>
            <a:normAutofit/>
          </a:bodyPr>
          <a:lstStyle/>
          <a:p>
            <a:pPr algn="ctr"/>
            <a:r>
              <a:rPr lang="pl-P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Cele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34E20E-E611-E29B-6235-3C8AAF038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912" y="1840230"/>
            <a:ext cx="10951528" cy="5349240"/>
          </a:xfrm>
        </p:spPr>
        <p:txBody>
          <a:bodyPr>
            <a:normAutofit/>
          </a:bodyPr>
          <a:lstStyle/>
          <a:p>
            <a:pPr marL="514350" indent="-514350" rtl="0" fontAlgn="base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Doświadczyć spotkania Boga we wspólnocie Ludu Bożego; </a:t>
            </a:r>
          </a:p>
          <a:p>
            <a:pPr marL="514350" indent="-514350" rtl="0" fontAlgn="base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Rozeznać, przemyśleć i przeorganizować kształt struktur kościelnych dla odnowy wiary i owocnej misji;</a:t>
            </a:r>
            <a:endParaRPr lang="pl-PL" sz="2800" dirty="0">
              <a:effectLst/>
            </a:endParaRPr>
          </a:p>
          <a:p>
            <a:pPr marL="514350" indent="-514350" rtl="0" fontAlgn="base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Zarysować wizję życia Kościoła, która pozwoli wyprzedzać nadchodzące wydarzenia i nie działać reaktywnie;</a:t>
            </a:r>
            <a:endParaRPr lang="pl-PL" sz="2800" dirty="0">
              <a:effectLst/>
            </a:endParaRPr>
          </a:p>
          <a:p>
            <a:pPr marL="514350" indent="-514350" rtl="0" fontAlgn="base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 ramach synodu wspólnie przeżyć Jubileusz roku 2025 (“Pielgrzymi nadziei”);</a:t>
            </a:r>
          </a:p>
          <a:p>
            <a:pPr marL="514350" indent="-514350" rtl="0" fontAlgn="base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Przygotować diecezję do przeżywania Wielkiego Jubileuszu roku 2033;</a:t>
            </a:r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62955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C5D0EA8B-999B-2B16-BE2D-CD1A51033CF2}"/>
              </a:ext>
            </a:extLst>
          </p:cNvPr>
          <p:cNvSpPr/>
          <p:nvPr/>
        </p:nvSpPr>
        <p:spPr>
          <a:xfrm>
            <a:off x="270510" y="280028"/>
            <a:ext cx="11628120" cy="3943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SYNOD DIECEZJALNY - ETAPY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2E8200F-E021-07DA-E792-3BC051B9D406}"/>
              </a:ext>
            </a:extLst>
          </p:cNvPr>
          <p:cNvSpPr/>
          <p:nvPr/>
        </p:nvSpPr>
        <p:spPr>
          <a:xfrm>
            <a:off x="302895" y="807715"/>
            <a:ext cx="647700" cy="35885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PRE</a:t>
            </a:r>
          </a:p>
          <a:p>
            <a:pPr algn="ctr"/>
            <a:r>
              <a:rPr lang="pl-PL" b="1" dirty="0">
                <a:solidFill>
                  <a:schemeClr val="tx1"/>
                </a:solidFill>
              </a:rPr>
              <a:t>- SYNOD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374079D0-B126-6248-DDCD-9AB8F465455D}"/>
              </a:ext>
            </a:extLst>
          </p:cNvPr>
          <p:cNvSpPr/>
          <p:nvPr/>
        </p:nvSpPr>
        <p:spPr>
          <a:xfrm>
            <a:off x="302895" y="4493339"/>
            <a:ext cx="662940" cy="20669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SYNOD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0B347DF-46EF-6C7F-87C9-7A1303483DF0}"/>
              </a:ext>
            </a:extLst>
          </p:cNvPr>
          <p:cNvSpPr/>
          <p:nvPr/>
        </p:nvSpPr>
        <p:spPr>
          <a:xfrm>
            <a:off x="1082040" y="807716"/>
            <a:ext cx="2838450" cy="4953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pl-PL" sz="14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czerwca 2023</a:t>
            </a:r>
            <a:endParaRPr lang="pl-PL" sz="1400" kern="100" dirty="0">
              <a:ln>
                <a:noFill/>
              </a:ln>
              <a:solidFill>
                <a:srgbClr val="0000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A1985032-0CB1-BB24-17DF-7F8FC6B623FE}"/>
              </a:ext>
            </a:extLst>
          </p:cNvPr>
          <p:cNvSpPr/>
          <p:nvPr/>
        </p:nvSpPr>
        <p:spPr>
          <a:xfrm>
            <a:off x="1080135" y="4493908"/>
            <a:ext cx="2838450" cy="13760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19.05.2024</a:t>
            </a:r>
            <a:r>
              <a:rPr lang="pl-PL" sz="14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(Zesłanie Ducha Świętego) – rozpoczęcie synodu </a:t>
            </a:r>
            <a:endParaRPr lang="pl-PL" dirty="0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4F9E3359-E6D7-FFF3-CF9E-2146C13DD2ED}"/>
              </a:ext>
            </a:extLst>
          </p:cNvPr>
          <p:cNvSpPr/>
          <p:nvPr/>
        </p:nvSpPr>
        <p:spPr>
          <a:xfrm>
            <a:off x="1082040" y="5960745"/>
            <a:ext cx="10675620" cy="6000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DOKUMENTY i RECEPCJA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" name="Strzałka: w dół 8">
            <a:extLst>
              <a:ext uri="{FF2B5EF4-FFF2-40B4-BE49-F238E27FC236}">
                <a16:creationId xmlns:a16="http://schemas.microsoft.com/office/drawing/2014/main" id="{555E3A3A-C35B-C58A-7972-E7DA00DC84D8}"/>
              </a:ext>
            </a:extLst>
          </p:cNvPr>
          <p:cNvSpPr/>
          <p:nvPr/>
        </p:nvSpPr>
        <p:spPr>
          <a:xfrm>
            <a:off x="4072890" y="1391834"/>
            <a:ext cx="4813935" cy="1347920"/>
          </a:xfrm>
          <a:prstGeom prst="downArrow">
            <a:avLst>
              <a:gd name="adj1" fmla="val 74176"/>
              <a:gd name="adj2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200" b="1" dirty="0">
              <a:ln>
                <a:noFill/>
              </a:ln>
              <a:solidFill>
                <a:srgbClr val="0000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l-PL" b="1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FORMACJA </a:t>
            </a:r>
            <a:br>
              <a:rPr lang="pl-PL" b="1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b="1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ZESPOŁÓW PRE-SYNODALNYCH</a:t>
            </a:r>
            <a:r>
              <a:rPr lang="pl-PL" sz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Formacja duchowa, szkolenia; Sekretariat Synodu, katedra, dekanaty/rejony, DFS, Trzebnica</a:t>
            </a:r>
            <a:endParaRPr lang="pl-PL" sz="1200" dirty="0"/>
          </a:p>
        </p:txBody>
      </p:sp>
      <p:sp>
        <p:nvSpPr>
          <p:cNvPr id="10" name="Strzałka: w dół 9">
            <a:extLst>
              <a:ext uri="{FF2B5EF4-FFF2-40B4-BE49-F238E27FC236}">
                <a16:creationId xmlns:a16="http://schemas.microsoft.com/office/drawing/2014/main" id="{7F28BE0C-31F4-26DF-7C1A-67F21481732C}"/>
              </a:ext>
            </a:extLst>
          </p:cNvPr>
          <p:cNvSpPr/>
          <p:nvPr/>
        </p:nvSpPr>
        <p:spPr>
          <a:xfrm>
            <a:off x="4072890" y="2797494"/>
            <a:ext cx="4813935" cy="1598786"/>
          </a:xfrm>
          <a:prstGeom prst="downArrow">
            <a:avLst>
              <a:gd name="adj1" fmla="val 74176"/>
              <a:gd name="adj2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b="1" kern="100" dirty="0">
              <a:ln>
                <a:noFill/>
              </a:ln>
              <a:solidFill>
                <a:srgbClr val="0000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PRACA </a:t>
            </a:r>
            <a:br>
              <a:rPr lang="pl-PL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ZESPOŁÓW PRE-SYNODALNYCH</a:t>
            </a:r>
            <a:r>
              <a:rPr lang="pl-PL" sz="12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12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2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Diagnoza, przestrzenie odnowy, propozycja rozwiązań, dalsza formacja</a:t>
            </a:r>
            <a:endParaRPr lang="pl-PL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Strzałka: w dół 10">
            <a:extLst>
              <a:ext uri="{FF2B5EF4-FFF2-40B4-BE49-F238E27FC236}">
                <a16:creationId xmlns:a16="http://schemas.microsoft.com/office/drawing/2014/main" id="{1840FE3D-8065-B7A8-74CF-5D6E71F14A95}"/>
              </a:ext>
            </a:extLst>
          </p:cNvPr>
          <p:cNvSpPr/>
          <p:nvPr/>
        </p:nvSpPr>
        <p:spPr>
          <a:xfrm>
            <a:off x="4072890" y="4495805"/>
            <a:ext cx="4813935" cy="1367312"/>
          </a:xfrm>
          <a:prstGeom prst="downArrow">
            <a:avLst>
              <a:gd name="adj1" fmla="val 74176"/>
              <a:gd name="adj2" fmla="val 50000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b="1" kern="100" dirty="0">
              <a:ln>
                <a:noFill/>
              </a:ln>
              <a:solidFill>
                <a:srgbClr val="0000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b="1" kern="100" dirty="0">
              <a:ln>
                <a:noFill/>
              </a:ln>
              <a:solidFill>
                <a:srgbClr val="0000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PRACA </a:t>
            </a:r>
            <a:br>
              <a:rPr lang="pl-PL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ZESPOŁÓW SYNODALNYCH</a:t>
            </a:r>
            <a:br>
              <a:rPr lang="pl-PL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2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Dalsza formacja i praca, wymiana wyników prac </a:t>
            </a:r>
            <a:br>
              <a:rPr lang="pl-PL" sz="12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2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komisjami</a:t>
            </a:r>
            <a:endParaRPr lang="pl-PL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pl-PL" dirty="0"/>
          </a:p>
        </p:txBody>
      </p:sp>
      <p:sp>
        <p:nvSpPr>
          <p:cNvPr id="12" name="Strzałka: w dół 11">
            <a:extLst>
              <a:ext uri="{FF2B5EF4-FFF2-40B4-BE49-F238E27FC236}">
                <a16:creationId xmlns:a16="http://schemas.microsoft.com/office/drawing/2014/main" id="{BA172AE6-0D63-CCCC-64D6-F845FACD31C0}"/>
              </a:ext>
            </a:extLst>
          </p:cNvPr>
          <p:cNvSpPr/>
          <p:nvPr/>
        </p:nvSpPr>
        <p:spPr>
          <a:xfrm>
            <a:off x="9121140" y="3260417"/>
            <a:ext cx="2636520" cy="1135863"/>
          </a:xfrm>
          <a:prstGeom prst="downArrow">
            <a:avLst>
              <a:gd name="adj1" fmla="val 74176"/>
              <a:gd name="adj2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POWOŁANIE</a:t>
            </a:r>
            <a:br>
              <a:rPr lang="pl-PL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KOMISJI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Strzałka: w dół 12">
            <a:extLst>
              <a:ext uri="{FF2B5EF4-FFF2-40B4-BE49-F238E27FC236}">
                <a16:creationId xmlns:a16="http://schemas.microsoft.com/office/drawing/2014/main" id="{DD1E48CD-144C-4AC7-970A-9BAA3888F98D}"/>
              </a:ext>
            </a:extLst>
          </p:cNvPr>
          <p:cNvSpPr/>
          <p:nvPr/>
        </p:nvSpPr>
        <p:spPr>
          <a:xfrm>
            <a:off x="9121140" y="4495804"/>
            <a:ext cx="2636520" cy="1350663"/>
          </a:xfrm>
          <a:prstGeom prst="downArrow">
            <a:avLst>
              <a:gd name="adj1" fmla="val 74176"/>
              <a:gd name="adj2" fmla="val 50000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sz="1800" b="1" kern="100" dirty="0">
              <a:ln>
                <a:noFill/>
              </a:ln>
              <a:solidFill>
                <a:srgbClr val="0000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8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PRACE KOMISJI</a:t>
            </a:r>
            <a:endParaRPr lang="pl-P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8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SPOTKANIA PLENUM</a:t>
            </a:r>
            <a:endParaRPr lang="pl-P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Strzałka: w prawo 13">
            <a:extLst>
              <a:ext uri="{FF2B5EF4-FFF2-40B4-BE49-F238E27FC236}">
                <a16:creationId xmlns:a16="http://schemas.microsoft.com/office/drawing/2014/main" id="{CD9A306F-931A-CE11-D4BA-9FCAFF995B54}"/>
              </a:ext>
            </a:extLst>
          </p:cNvPr>
          <p:cNvSpPr/>
          <p:nvPr/>
        </p:nvSpPr>
        <p:spPr>
          <a:xfrm>
            <a:off x="8401050" y="2942283"/>
            <a:ext cx="971550" cy="636268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Ludzie idee</a:t>
            </a:r>
            <a:endParaRPr lang="pl-P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Strzałka: w prawo 14">
            <a:extLst>
              <a:ext uri="{FF2B5EF4-FFF2-40B4-BE49-F238E27FC236}">
                <a16:creationId xmlns:a16="http://schemas.microsoft.com/office/drawing/2014/main" id="{CE8F6919-12FD-BA10-DBC3-FE6C98E352B2}"/>
              </a:ext>
            </a:extLst>
          </p:cNvPr>
          <p:cNvSpPr/>
          <p:nvPr/>
        </p:nvSpPr>
        <p:spPr>
          <a:xfrm>
            <a:off x="8401050" y="4399974"/>
            <a:ext cx="971550" cy="377190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Strzałka: w prawo 15">
            <a:extLst>
              <a:ext uri="{FF2B5EF4-FFF2-40B4-BE49-F238E27FC236}">
                <a16:creationId xmlns:a16="http://schemas.microsoft.com/office/drawing/2014/main" id="{292B072B-5183-EFF9-25CB-A7CAE741C9D5}"/>
              </a:ext>
            </a:extLst>
          </p:cNvPr>
          <p:cNvSpPr/>
          <p:nvPr/>
        </p:nvSpPr>
        <p:spPr>
          <a:xfrm rot="10800000">
            <a:off x="8401050" y="4777164"/>
            <a:ext cx="971550" cy="377190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id="{313E362A-C351-1D6F-E8D8-9C708B782FE0}"/>
              </a:ext>
            </a:extLst>
          </p:cNvPr>
          <p:cNvSpPr/>
          <p:nvPr/>
        </p:nvSpPr>
        <p:spPr>
          <a:xfrm>
            <a:off x="4697730" y="816993"/>
            <a:ext cx="3573782" cy="48602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UTWORZENIE ZESPOŁÓW</a:t>
            </a:r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8008D224-BBB1-0881-751B-F6C7731B2FD6}"/>
              </a:ext>
            </a:extLst>
          </p:cNvPr>
          <p:cNvSpPr/>
          <p:nvPr/>
        </p:nvSpPr>
        <p:spPr>
          <a:xfrm>
            <a:off x="1082040" y="1379695"/>
            <a:ext cx="2838450" cy="132696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01 września – 25 listopada 2023</a:t>
            </a:r>
            <a:br>
              <a:rPr lang="pl-PL" sz="14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1200" dirty="0"/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id="{661224AC-3325-3D69-C65C-4FA8501DD515}"/>
              </a:ext>
            </a:extLst>
          </p:cNvPr>
          <p:cNvSpPr/>
          <p:nvPr/>
        </p:nvSpPr>
        <p:spPr>
          <a:xfrm>
            <a:off x="1080135" y="2797494"/>
            <a:ext cx="2838450" cy="49239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b="1" kern="1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1400" b="1" kern="1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4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 listopada 2023 </a:t>
            </a:r>
            <a:r>
              <a:rPr lang="pl-PL" sz="14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(Nd Chrystusa Króla), katedra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pl-PL" sz="1200" dirty="0"/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id="{77D457B6-A733-3526-74F5-533CC72C8A3F}"/>
              </a:ext>
            </a:extLst>
          </p:cNvPr>
          <p:cNvSpPr/>
          <p:nvPr/>
        </p:nvSpPr>
        <p:spPr>
          <a:xfrm>
            <a:off x="1080135" y="3380729"/>
            <a:ext cx="2838450" cy="4539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pl-PL" sz="14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8.04.2024</a:t>
            </a:r>
            <a:br>
              <a:rPr lang="pl-PL" sz="14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4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nadesłanie wyników prac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Prostokąt 19">
            <a:extLst>
              <a:ext uri="{FF2B5EF4-FFF2-40B4-BE49-F238E27FC236}">
                <a16:creationId xmlns:a16="http://schemas.microsoft.com/office/drawing/2014/main" id="{10D6536D-234C-A032-A128-E43D400D16C1}"/>
              </a:ext>
            </a:extLst>
          </p:cNvPr>
          <p:cNvSpPr/>
          <p:nvPr/>
        </p:nvSpPr>
        <p:spPr>
          <a:xfrm>
            <a:off x="1080135" y="3934007"/>
            <a:ext cx="2838450" cy="4539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pl-PL" sz="14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19.05.2024</a:t>
            </a:r>
            <a:br>
              <a:rPr lang="pl-PL" sz="14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4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powołanie komisji synodalnych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210699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4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6CBEAD-A668-AD79-9B7C-DE6FB691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516" y="824230"/>
            <a:ext cx="11042968" cy="668019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Etapy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CACE65-4F82-9075-9AB5-9A893A514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668" y="2003742"/>
            <a:ext cx="11152664" cy="4431348"/>
          </a:xfrm>
        </p:spPr>
        <p:txBody>
          <a:bodyPr>
            <a:normAutofit fontScale="92500" lnSpcReduction="10000"/>
          </a:bodyPr>
          <a:lstStyle/>
          <a:p>
            <a:pPr marL="514350" indent="-514350" rtl="0" fontAlgn="base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</a:rPr>
              <a:t>Utworzenie</a:t>
            </a:r>
            <a:r>
              <a:rPr lang="pl-P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zespołów </a:t>
            </a:r>
            <a:r>
              <a:rPr lang="pl-P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presynodalnych</a:t>
            </a:r>
            <a:r>
              <a:rPr lang="pl-P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(do 30 czerwca 2023);</a:t>
            </a:r>
          </a:p>
          <a:p>
            <a:pPr marL="514350" indent="-514350" rtl="0" fontAlgn="base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Przygotowania duchowe i merytoryczne (1 września – 25 listopada 2023)</a:t>
            </a:r>
          </a:p>
          <a:p>
            <a:pPr marL="514350" indent="-514350" rtl="0" fontAlgn="base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Diecezjalna inauguracja prac </a:t>
            </a:r>
            <a:r>
              <a:rPr lang="pl-P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presynodalnych</a:t>
            </a:r>
            <a:r>
              <a:rPr lang="pl-P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25 listopada 2023, Nd Chrystusa Króla, katedra</a:t>
            </a:r>
          </a:p>
          <a:p>
            <a:pPr marL="514350" indent="-514350" rtl="0" fontAlgn="base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r>
              <a:rPr lang="pl-P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spólnotowe rozeznawanie w 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z</a:t>
            </a:r>
            <a:r>
              <a:rPr lang="pl-P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espołach </a:t>
            </a:r>
            <a:r>
              <a:rPr lang="pl-P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presynodalnych</a:t>
            </a:r>
            <a:r>
              <a:rPr lang="pl-P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(25 listopada 2023 – 8 kwietnia 2024); </a:t>
            </a:r>
          </a:p>
          <a:p>
            <a:pPr marL="514350" indent="-514350" rtl="0" fontAlgn="base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Synod diecezjalny (od 19 maja 2024, Nd Zesłania Ducha Świętego);</a:t>
            </a:r>
          </a:p>
          <a:p>
            <a:pPr marL="514350" indent="-514350" rtl="0" fontAlgn="base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pl-P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ostanowienia końcowe, dokument;</a:t>
            </a:r>
          </a:p>
          <a:p>
            <a:pPr marL="514350" indent="-514350" rtl="0" fontAlgn="base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r>
              <a:rPr lang="pl-P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ecepcja dokumentu w diecezji;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340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71FF22-ACAD-40CE-E016-B9445E6AA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785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PARAFIALNY ZESPÓŁ PRESYNODALNY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F84A89-C6B6-BB72-55C8-D3852D84F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445"/>
            <a:ext cx="10515600" cy="4351338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pl-P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Przewodniczącym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Parafialnego Zespołu </a:t>
            </a:r>
            <a:r>
              <a:rPr lang="pl-P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Presynodalnego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jest miejscowy proboszcz lub administrator.</a:t>
            </a:r>
          </a:p>
          <a:p>
            <a:pPr marL="514350" indent="-514350" algn="just">
              <a:buFont typeface="+mj-lt"/>
              <a:buAutoNum type="arabicPeriod"/>
            </a:pPr>
            <a:endParaRPr lang="pl-PL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l-P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Członkami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Parafialnego Zespołu </a:t>
            </a:r>
            <a:r>
              <a:rPr lang="pl-P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Presynodalnego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powinni być przede wszystkim: księża wikariusze, osoby konsekrowane, katecheci i katechetki, nadzwyczajni szafarze Komunii Świętej, członkowie rady parafialnej, przedstawiciele parafialnych grup duszpasterskich i reprezentanci młodzieży. Do Parafialnego Zespołu </a:t>
            </a:r>
            <a:r>
              <a:rPr lang="pl-P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Presynodalnego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mogą zgłosić się także osoby, którym zależy na dobru Kościoła, nienależące do wyżej wymienionych grup. </a:t>
            </a:r>
            <a:endParaRPr lang="pl-PL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22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0C76001E-45C2-CF7D-67F0-3E13687F5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785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PARAFIALNY ZESPÓŁ PRESYNODALNY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8CEA42-0277-B2DF-1623-AA13ECE60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3. Parafialny Zespół </a:t>
            </a:r>
            <a:r>
              <a:rPr lang="pl-P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Presynodalny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spośród swoich członków wybiera </a:t>
            </a:r>
            <a:r>
              <a:rPr lang="pl-P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sekretarza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Sekretarz protokołuje spotkania Zespołu i redaguje syntezę </a:t>
            </a:r>
            <a:r>
              <a:rPr lang="pl-P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presynodalną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pl-PL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4. Przewodniczący Parafialnego Zespołu </a:t>
            </a:r>
            <a:r>
              <a:rPr lang="pl-P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Presynodalnego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przekazuje do Sekretariatu </a:t>
            </a:r>
            <a:r>
              <a:rPr lang="pl-P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informację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powstaniu Zespołu wraz z listą jego członków do 30.06.2023 osobiście, pocztą zwykłą lub elektroniczną (</a:t>
            </a:r>
            <a:r>
              <a:rPr lang="pl-PL" b="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synod@archidiecezja.wroc.pl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). Kopia zostaje w dokumentach parafialnych.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390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76B836-3779-2CA9-30C6-D1AF151E1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7502"/>
            <a:ext cx="10515600" cy="766445"/>
          </a:xfrm>
        </p:spPr>
        <p:txBody>
          <a:bodyPr>
            <a:noAutofit/>
          </a:bodyPr>
          <a:lstStyle/>
          <a:p>
            <a:pPr algn="ctr"/>
            <a:r>
              <a:rPr lang="pl-PL" sz="3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PARAFIALNY ZESPÓŁ PRESYNODALNY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28B0F9-329A-DD34-054E-4F6DB7F32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715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5. Członkowie Parafialnego Zespołu </a:t>
            </a:r>
            <a:r>
              <a:rPr lang="pl-P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Presynodalnego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od momentu powołania osobiście i wspólnotowo wraz z parafianami podejmują </a:t>
            </a:r>
            <a:r>
              <a:rPr lang="pl-P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modlitwę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w intencji Synodu diecezjalnego (oficjalna modlitwa za Synod: “Stajemy przed Tobą, Duchu Święty”, adoracja, modlitwa wiernych lub inne).</a:t>
            </a:r>
          </a:p>
          <a:p>
            <a:pPr marL="0" indent="0" algn="just">
              <a:buNone/>
            </a:pPr>
            <a:endParaRPr lang="pl-PL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6. Od 1 września 2023 do 25 listopada 2023 trwa etap </a:t>
            </a:r>
            <a:r>
              <a:rPr lang="pl-P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formacji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duchowej i organizacyjnej Parafialnych Zespołów </a:t>
            </a:r>
            <a:r>
              <a:rPr lang="pl-P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Presynodalnych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Polega na wspólnej modlitwie, dzieleniu się Słowem Bożym, udziale w konferencjach i warsztatach. Zespoły otrzymają odpowiednie materiały i wsparcie.</a:t>
            </a:r>
            <a:endParaRPr lang="pl-PL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93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F1A00343-EA6A-A656-D873-BCF4DE59B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445"/>
          </a:xfrm>
        </p:spPr>
        <p:txBody>
          <a:bodyPr>
            <a:normAutofit/>
          </a:bodyPr>
          <a:lstStyle/>
          <a:p>
            <a:pPr algn="ctr"/>
            <a:r>
              <a:rPr lang="pl-PL" sz="3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PARAFIALNY ZESPÓŁ PRESYNODALNY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A32127-AB66-AFA8-E0D5-E74F5E394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8780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7. Od 25 listopada 2023 do 8 kwietnia 2024 trwa etap </a:t>
            </a:r>
            <a:r>
              <a:rPr lang="pl-P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pracy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Parafialnych Zespołów </a:t>
            </a:r>
            <a:r>
              <a:rPr lang="pl-P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Presynodalnych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Dopiero na tym etapie Zespół rozpoczyna pracę nad przygotowaniem obszarów dla komisji synodalnych, rozeznając stan życia kościelnego własnego środowiska i proponuje praktyczne inicjatywy zmierzające do poprawy sytuacji duszpasterskiej.</a:t>
            </a:r>
          </a:p>
          <a:p>
            <a:pPr marL="0" indent="0" algn="just">
              <a:buNone/>
            </a:pPr>
            <a:endParaRPr lang="pl-PL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8. Spotkania Parafialnego Zespołu </a:t>
            </a:r>
            <a:r>
              <a:rPr lang="pl-P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Presynodalnego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powinny odbywać się </a:t>
            </a:r>
            <a:r>
              <a:rPr lang="pl-P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regularnie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przynajmniej raz w miesiącu. Członkowie Zespołu zobowiązani są do udziału we wszystkich spotkaniach.</a:t>
            </a:r>
            <a:endParaRPr lang="pl-P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33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F1A00343-EA6A-A656-D873-BCF4DE59B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445"/>
          </a:xfrm>
        </p:spPr>
        <p:txBody>
          <a:bodyPr>
            <a:normAutofit/>
          </a:bodyPr>
          <a:lstStyle/>
          <a:p>
            <a:pPr algn="ctr"/>
            <a:r>
              <a:rPr lang="pl-PL" sz="3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PARAFIALNY ZESPÓŁ PRESYNODALNY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A32127-AB66-AFA8-E0D5-E74F5E394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8635"/>
            <a:ext cx="10515600" cy="18516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9. Każde spotkanie Parafialnego Zespołu </a:t>
            </a:r>
            <a:r>
              <a:rPr lang="pl-P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Presynodalnego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 być </a:t>
            </a:r>
            <a:r>
              <a:rPr lang="pl-P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protokołowane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pl-P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syntezę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presynodalną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(maks. 10 stron) wszystkich protokołów przewodniczący Zespołu zobowiązany jest dostarczyć do sekretariatu do 8 kwietnia 2024 r.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30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152</TotalTime>
  <Words>604</Words>
  <Application>Microsoft Office PowerPoint</Application>
  <PresentationFormat>Panoramiczny</PresentationFormat>
  <Paragraphs>59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Motyw pakietu Office</vt:lpstr>
      <vt:lpstr>Uczyńcie wszystko,  co wam powie Syn </vt:lpstr>
      <vt:lpstr>Cele</vt:lpstr>
      <vt:lpstr>Prezentacja programu PowerPoint</vt:lpstr>
      <vt:lpstr>Etapy</vt:lpstr>
      <vt:lpstr>PARAFIALNY ZESPÓŁ PRESYNODALNY</vt:lpstr>
      <vt:lpstr>PARAFIALNY ZESPÓŁ PRESYNODALNY</vt:lpstr>
      <vt:lpstr>PARAFIALNY ZESPÓŁ PRESYNODALNY</vt:lpstr>
      <vt:lpstr>PARAFIALNY ZESPÓŁ PRESYNODALNY</vt:lpstr>
      <vt:lpstr>PARAFIALNY ZESPÓŁ PRESYNODALNY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Uczyńcie wszystko,  co wam powie Syn  Diecezjalny synod o nawróceniu i odnowie życia Kościoła</dc:title>
  <dc:creator>Maciej Małyga</dc:creator>
  <cp:lastModifiedBy>Synod</cp:lastModifiedBy>
  <cp:revision>63</cp:revision>
  <dcterms:created xsi:type="dcterms:W3CDTF">2023-05-12T19:35:27Z</dcterms:created>
  <dcterms:modified xsi:type="dcterms:W3CDTF">2023-05-18T09:20:47Z</dcterms:modified>
  <cp:contentStatus>Wersja ostateczna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